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2D6D890B-F104-4CA2-9793-48673A41B7ED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5B3BD863-1206-47F4-A882-2201257E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73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9FE36-CA0E-4B6C-BBBE-307D00486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B0A6E8-22BC-4AB3-A0E3-EB832E4BF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211B-E80C-4BA1-AB6C-AC40E529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42E60-0EB6-4674-85D2-32201CAB07C3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4B954-AFBD-4236-A96E-6832BDAD5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81247-4E44-4810-8EAA-4E5790CD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9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6B507-FAFC-44D0-AA56-267DC2FCF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48C93-191B-4961-901E-A887FE876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2790A-912A-42AC-92D2-C2D8BCBC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69C0-F2BC-48E7-A915-2E4E5C202C69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20B09-62FE-4C6F-B429-C5DD376D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DD6C1-4C3D-4136-B0E5-BED1D610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45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363693-F1A1-4F85-9520-BAFA3F519F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E88BA-9000-44F8-8519-F8870C782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3CBAE-DB8A-4B0C-9EAF-A866611B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974A-B0C7-4B7C-BC42-7D36BB07DC06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3BC93-BED9-4550-A87B-474303B60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32A4D-B714-49F9-979C-32C16017A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1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43E6A-105E-444C-9351-00D29F823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5F53F-5613-4A1F-B712-8F37E0FF4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AA679-5A36-4201-AC2B-1D044DCB3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78D92-2870-4E16-9143-C4D3860079A1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7535E-F5B5-4D7B-818F-05E9C6A8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E9EAC-2097-4353-8B5C-78951015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8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F1B07-967A-4D6B-B880-523F07CB3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B8481-BEF4-48E6-AD1F-2ACFAF96C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583A-88DC-49A5-B815-B0E76A975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0A82-78BA-4909-8105-3735C01E3946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F7595-C14C-4A1B-BF5D-008D482E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19324-F982-4952-8BA9-D9A98C457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6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28F99-ECEA-41E9-AAA6-9BA983EE3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1766B-CCD6-4DF7-9C97-55A5AFCDF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B2895-27A1-4982-A932-60DECEE8A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D2F7F-3C85-4A49-B8EF-03B6E7CFB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5F8D6-E545-4435-9B19-FEA69AF8FF8C}" type="datetime1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F9D45-4DC2-4E01-B733-B60EF6CE1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1BEFB-2D62-4A8A-9F57-F74884CAF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9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83581-2D36-4388-BECC-9D4D649E2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EC7F4-A4DD-4C2A-8EF3-8B8C9DD56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92AD4-CDCE-4741-89FC-A87D02F04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2B43F8-1E45-47D4-BA3C-FA34A702D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709F94-AA6D-446B-B4CA-85B4F4CA6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890781-0D25-436D-AB67-800BB3B37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BC22-2CD6-4F86-A84E-5A699869184A}" type="datetime1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627601-6F2F-4233-BE41-5C60D10E6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ABA9A3-CCB2-45D3-AFCA-07DD8D606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2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3E07-E7FB-409C-BF18-ABF8084C0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28D41E-D145-4822-99C9-3FD0DF04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10E2-0B33-4440-84D8-C50BB0FDB06C}" type="datetime1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BE8F8-3E7A-407B-B75A-C1F00B91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27907D-177A-4A2D-8645-BD3F7D6D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8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1E107C-3B6F-4309-825F-2D14A023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9864-666E-4C63-B192-44D8324DCE6F}" type="datetime1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9A1E1A-3C98-46D9-B6A2-1B52BAC5B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59DA6-686F-4514-A37E-DCAC11699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6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FB95A-0F94-4393-856F-D2B439F1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4435D-E18F-4EBD-84AB-3D6A774D2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B8888-42DC-4D75-992D-920B2BF35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80E9E-D4E6-4C60-99F5-3CCBCD488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436F-8A6E-48B1-947B-A895FE9EC8B2}" type="datetime1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93579-9AE4-4DE6-96AC-3A5112A53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A7ED6D-FCF3-4A20-9E6D-E985BFD3B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8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1C7A-BC83-4448-BB0B-46F3B351B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825D4B-FEAA-41B7-A9F2-C46D8BBE03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1EA0BB-CEF5-4F34-855A-0C4B826F6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EE9E2-C829-48FA-8280-AE6B6A3E4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B34F-EFC0-48DA-A4CC-08DF8D97C8E9}" type="datetime1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EB29F-76AC-4C27-9A21-BAF81D77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2BC45-CC45-4725-9306-F725F965B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0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CFF1C-3B67-498F-8F63-12926A44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C6C8C-80DF-442A-9318-9EE78BA8E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FFD7F-2C8C-4BDE-9C3D-EE72B03FF6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E7718-762F-4130-8C54-6B65488A5044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496A6-7254-4D0A-A277-ECC0C9E0E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38536-7190-4C2C-A754-D38102A24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7AF98-B039-46D8-A28B-2F801485D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2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iamond 19">
            <a:extLst>
              <a:ext uri="{FF2B5EF4-FFF2-40B4-BE49-F238E27FC236}">
                <a16:creationId xmlns:a16="http://schemas.microsoft.com/office/drawing/2014/main" id="{E7C341A0-A17C-4995-AA41-F224C6040D2F}"/>
              </a:ext>
            </a:extLst>
          </p:cNvPr>
          <p:cNvSpPr/>
          <p:nvPr/>
        </p:nvSpPr>
        <p:spPr>
          <a:xfrm>
            <a:off x="68223" y="2281276"/>
            <a:ext cx="1198854" cy="1279343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allout: Right Arrow 39">
            <a:extLst>
              <a:ext uri="{FF2B5EF4-FFF2-40B4-BE49-F238E27FC236}">
                <a16:creationId xmlns:a16="http://schemas.microsoft.com/office/drawing/2014/main" id="{6502257B-D059-4047-A428-EF465B1D7712}"/>
              </a:ext>
            </a:extLst>
          </p:cNvPr>
          <p:cNvSpPr/>
          <p:nvPr/>
        </p:nvSpPr>
        <p:spPr>
          <a:xfrm>
            <a:off x="107272" y="931268"/>
            <a:ext cx="1381588" cy="1285636"/>
          </a:xfrm>
          <a:prstGeom prst="rightArrowCallou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648DE6C8-5247-4C4B-B02A-A2727C42DF4A}"/>
              </a:ext>
            </a:extLst>
          </p:cNvPr>
          <p:cNvSpPr/>
          <p:nvPr/>
        </p:nvSpPr>
        <p:spPr>
          <a:xfrm>
            <a:off x="5161995" y="2413077"/>
            <a:ext cx="1835458" cy="1147543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652622-6FC8-4025-9A52-2E865B694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798" y="184311"/>
            <a:ext cx="9144000" cy="746956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DRAFT Dismissal for Cause Tenured Faculty</a:t>
            </a:r>
            <a:br>
              <a:rPr lang="en-US" sz="2800" dirty="0"/>
            </a:br>
            <a:r>
              <a:rPr lang="en-US" sz="2800" dirty="0"/>
              <a:t>120-Day Timeline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64F185-0F03-49BD-9325-69754CD30665}"/>
              </a:ext>
            </a:extLst>
          </p:cNvPr>
          <p:cNvSpPr txBox="1"/>
          <p:nvPr/>
        </p:nvSpPr>
        <p:spPr>
          <a:xfrm>
            <a:off x="2940728" y="1201240"/>
            <a:ext cx="1915358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Provost meets with faculty member </a:t>
            </a:r>
            <a:r>
              <a:rPr lang="en-US" sz="1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 receives</a:t>
            </a:r>
          </a:p>
          <a:p>
            <a:r>
              <a:rPr lang="en-US" sz="1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written response from the faculty member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C84EE0-E9A9-43E9-BCE7-1BE87849C633}"/>
              </a:ext>
            </a:extLst>
          </p:cNvPr>
          <p:cNvSpPr txBox="1"/>
          <p:nvPr/>
        </p:nvSpPr>
        <p:spPr>
          <a:xfrm>
            <a:off x="68223" y="2431004"/>
            <a:ext cx="121032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1"/>
                </a:solidFill>
              </a:rPr>
              <a:t>OCR Investigation and Decision Average 150 days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4B9306A-65C8-4952-8550-EBDB69A5A861}"/>
              </a:ext>
            </a:extLst>
          </p:cNvPr>
          <p:cNvSpPr txBox="1">
            <a:spLocks/>
          </p:cNvSpPr>
          <p:nvPr/>
        </p:nvSpPr>
        <p:spPr>
          <a:xfrm>
            <a:off x="0" y="931267"/>
            <a:ext cx="1071574" cy="111741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Investigation:</a:t>
            </a:r>
          </a:p>
          <a:p>
            <a:r>
              <a:rPr lang="en-US" sz="1200" dirty="0"/>
              <a:t>Employment or Office of Civil Rights (OCR) Finding of a Policy Violation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4F2DAC-F48E-4941-BEB1-23E61DC31973}"/>
              </a:ext>
            </a:extLst>
          </p:cNvPr>
          <p:cNvSpPr txBox="1"/>
          <p:nvPr/>
        </p:nvSpPr>
        <p:spPr>
          <a:xfrm>
            <a:off x="1519320" y="1201240"/>
            <a:ext cx="123867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Charging Party submits requests dismissal for cause to Provost</a:t>
            </a:r>
          </a:p>
          <a:p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15540C-E4FB-43EF-8244-A0BD6BCE2FD7}"/>
              </a:ext>
            </a:extLst>
          </p:cNvPr>
          <p:cNvSpPr txBox="1"/>
          <p:nvPr/>
        </p:nvSpPr>
        <p:spPr>
          <a:xfrm>
            <a:off x="5225087" y="2663682"/>
            <a:ext cx="1515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Within 7 days of receiving the faculty response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1B0A4-3636-416D-B11C-5FB01796F224}"/>
              </a:ext>
            </a:extLst>
          </p:cNvPr>
          <p:cNvSpPr txBox="1"/>
          <p:nvPr/>
        </p:nvSpPr>
        <p:spPr>
          <a:xfrm>
            <a:off x="5038818" y="1208490"/>
            <a:ext cx="264036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Provost Determination</a:t>
            </a:r>
          </a:p>
          <a:p>
            <a:r>
              <a:rPr lang="en-US" sz="1200" dirty="0"/>
              <a:t>Provost determines if dismissal for cause proceedings are warranted and provides written notice to the President of the initiation of dismissal for cause proceedings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F948176F-26C1-4A79-90E5-FBC02EBC2C2B}"/>
              </a:ext>
            </a:extLst>
          </p:cNvPr>
          <p:cNvSpPr/>
          <p:nvPr/>
        </p:nvSpPr>
        <p:spPr>
          <a:xfrm>
            <a:off x="2980678" y="2454495"/>
            <a:ext cx="1835458" cy="907742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FD2FC4-4D58-4591-A054-19AFD4348742}"/>
              </a:ext>
            </a:extLst>
          </p:cNvPr>
          <p:cNvSpPr txBox="1"/>
          <p:nvPr/>
        </p:nvSpPr>
        <p:spPr>
          <a:xfrm>
            <a:off x="2940728" y="2623349"/>
            <a:ext cx="1515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7 days from charges brought to Provost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71B63E-1397-4DFA-8B18-BD6086BBE352}"/>
              </a:ext>
            </a:extLst>
          </p:cNvPr>
          <p:cNvSpPr txBox="1"/>
          <p:nvPr/>
        </p:nvSpPr>
        <p:spPr>
          <a:xfrm>
            <a:off x="7854146" y="1201239"/>
            <a:ext cx="253431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Three-Person Panel with consultation with the President Determination of Egregious Conduct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Unpaid suspension during DFC process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Ineligible for retiree status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E9D84F4E-42FB-4A31-86FF-22D826648A0D}"/>
              </a:ext>
            </a:extLst>
          </p:cNvPr>
          <p:cNvSpPr/>
          <p:nvPr/>
        </p:nvSpPr>
        <p:spPr>
          <a:xfrm>
            <a:off x="8170616" y="2420443"/>
            <a:ext cx="1835458" cy="1220176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00AA53-525A-4946-9B7A-F2EE9E28CED0}"/>
              </a:ext>
            </a:extLst>
          </p:cNvPr>
          <p:cNvSpPr txBox="1"/>
          <p:nvPr/>
        </p:nvSpPr>
        <p:spPr>
          <a:xfrm>
            <a:off x="8182084" y="2671540"/>
            <a:ext cx="1668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Within 7 days of the Provost Determination panel convenes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C6BDACB-BD3C-4520-92A8-25FB4F84C27B}"/>
              </a:ext>
            </a:extLst>
          </p:cNvPr>
          <p:cNvSpPr txBox="1"/>
          <p:nvPr/>
        </p:nvSpPr>
        <p:spPr>
          <a:xfrm>
            <a:off x="10612936" y="2449821"/>
            <a:ext cx="1159776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Within 7 days of the Three-Panel Hearing will issue egregious determination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F53375-6C8C-48AD-B363-1D43998F6B38}"/>
              </a:ext>
            </a:extLst>
          </p:cNvPr>
          <p:cNvSpPr txBox="1"/>
          <p:nvPr/>
        </p:nvSpPr>
        <p:spPr>
          <a:xfrm>
            <a:off x="8985310" y="3838936"/>
            <a:ext cx="132153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Charges Filed </a:t>
            </a:r>
          </a:p>
          <a:p>
            <a:r>
              <a:rPr lang="en-US" sz="1200" dirty="0"/>
              <a:t>Notice to President Charging Party files charges with the President and the Chair of UCFT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B1EC2C-E8D6-4B88-9101-39A580F24563}"/>
              </a:ext>
            </a:extLst>
          </p:cNvPr>
          <p:cNvSpPr txBox="1"/>
          <p:nvPr/>
        </p:nvSpPr>
        <p:spPr>
          <a:xfrm>
            <a:off x="6460093" y="3838936"/>
            <a:ext cx="152098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UCFT Chair meets Presiding Officer and the Parties 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4482728-EBEA-410C-88CC-1EC184186A5C}"/>
              </a:ext>
            </a:extLst>
          </p:cNvPr>
          <p:cNvSpPr txBox="1"/>
          <p:nvPr/>
        </p:nvSpPr>
        <p:spPr>
          <a:xfrm>
            <a:off x="4005020" y="3838936"/>
            <a:ext cx="170213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The Hearing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B061029-0DE1-4AFD-98D4-7849F04B9A73}"/>
              </a:ext>
            </a:extLst>
          </p:cNvPr>
          <p:cNvSpPr txBox="1"/>
          <p:nvPr/>
        </p:nvSpPr>
        <p:spPr>
          <a:xfrm>
            <a:off x="1519320" y="3843381"/>
            <a:ext cx="170213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The Hearing Committee Report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02B226F5-FA34-4597-A431-D960744A5BBF}"/>
              </a:ext>
            </a:extLst>
          </p:cNvPr>
          <p:cNvSpPr/>
          <p:nvPr/>
        </p:nvSpPr>
        <p:spPr>
          <a:xfrm rot="6351758">
            <a:off x="10820959" y="4116433"/>
            <a:ext cx="1105288" cy="672201"/>
          </a:xfrm>
          <a:prstGeom prst="curved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Arrow: Left 41">
            <a:extLst>
              <a:ext uri="{FF2B5EF4-FFF2-40B4-BE49-F238E27FC236}">
                <a16:creationId xmlns:a16="http://schemas.microsoft.com/office/drawing/2014/main" id="{CCA0A88B-6F90-4A0C-9DC0-7362EB44A4D7}"/>
              </a:ext>
            </a:extLst>
          </p:cNvPr>
          <p:cNvSpPr/>
          <p:nvPr/>
        </p:nvSpPr>
        <p:spPr>
          <a:xfrm>
            <a:off x="6372487" y="5148927"/>
            <a:ext cx="1798129" cy="1319361"/>
          </a:xfrm>
          <a:prstGeom prst="lef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Left 42">
            <a:extLst>
              <a:ext uri="{FF2B5EF4-FFF2-40B4-BE49-F238E27FC236}">
                <a16:creationId xmlns:a16="http://schemas.microsoft.com/office/drawing/2014/main" id="{91774EA6-72C5-42A7-BE75-0CA98F93327E}"/>
              </a:ext>
            </a:extLst>
          </p:cNvPr>
          <p:cNvSpPr/>
          <p:nvPr/>
        </p:nvSpPr>
        <p:spPr>
          <a:xfrm>
            <a:off x="3983257" y="5075998"/>
            <a:ext cx="1793254" cy="1392289"/>
          </a:xfrm>
          <a:prstGeom prst="lef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81973E-D520-4440-B4A6-AF48725FE9C7}"/>
              </a:ext>
            </a:extLst>
          </p:cNvPr>
          <p:cNvSpPr txBox="1"/>
          <p:nvPr/>
        </p:nvSpPr>
        <p:spPr>
          <a:xfrm>
            <a:off x="6573100" y="5398066"/>
            <a:ext cx="16915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Within 14 days from the faculty member receiving notice of charges </a:t>
            </a:r>
          </a:p>
        </p:txBody>
      </p:sp>
      <p:sp>
        <p:nvSpPr>
          <p:cNvPr id="45" name="Arrow: Left 44">
            <a:extLst>
              <a:ext uri="{FF2B5EF4-FFF2-40B4-BE49-F238E27FC236}">
                <a16:creationId xmlns:a16="http://schemas.microsoft.com/office/drawing/2014/main" id="{2191A323-48AF-4CD3-AC66-50569F51C196}"/>
              </a:ext>
            </a:extLst>
          </p:cNvPr>
          <p:cNvSpPr/>
          <p:nvPr/>
        </p:nvSpPr>
        <p:spPr>
          <a:xfrm>
            <a:off x="1519320" y="5121066"/>
            <a:ext cx="2088047" cy="1347221"/>
          </a:xfrm>
          <a:prstGeom prst="lef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15AFC8-517B-4B32-B148-13788E06A63F}"/>
              </a:ext>
            </a:extLst>
          </p:cNvPr>
          <p:cNvSpPr txBox="1"/>
          <p:nvPr/>
        </p:nvSpPr>
        <p:spPr>
          <a:xfrm>
            <a:off x="4353286" y="5348204"/>
            <a:ext cx="1423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Within 21 days of the faculty member receiving notice of charges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047CE-E546-444C-836D-9F9FD29D031E}"/>
              </a:ext>
            </a:extLst>
          </p:cNvPr>
          <p:cNvSpPr txBox="1"/>
          <p:nvPr/>
        </p:nvSpPr>
        <p:spPr>
          <a:xfrm>
            <a:off x="2050695" y="5563843"/>
            <a:ext cx="1468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Within 14 days of the hearing</a:t>
            </a:r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07EE7832-2BBD-4D8C-AAA3-1561DD8E96BF}"/>
              </a:ext>
            </a:extLst>
          </p:cNvPr>
          <p:cNvSpPr/>
          <p:nvPr/>
        </p:nvSpPr>
        <p:spPr>
          <a:xfrm rot="5400000">
            <a:off x="477163" y="5814685"/>
            <a:ext cx="594589" cy="1238677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2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iamond 29">
            <a:extLst>
              <a:ext uri="{FF2B5EF4-FFF2-40B4-BE49-F238E27FC236}">
                <a16:creationId xmlns:a16="http://schemas.microsoft.com/office/drawing/2014/main" id="{5EF44881-CF12-4CD8-9D2A-0A7AB8EFA561}"/>
              </a:ext>
            </a:extLst>
          </p:cNvPr>
          <p:cNvSpPr/>
          <p:nvPr/>
        </p:nvSpPr>
        <p:spPr>
          <a:xfrm>
            <a:off x="5574843" y="5149049"/>
            <a:ext cx="1411883" cy="1438182"/>
          </a:xfrm>
          <a:prstGeom prst="diamond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FD1C4E2A-BB92-451E-8B2D-4B3AF50A33A3}"/>
              </a:ext>
            </a:extLst>
          </p:cNvPr>
          <p:cNvSpPr/>
          <p:nvPr/>
        </p:nvSpPr>
        <p:spPr>
          <a:xfrm rot="5400000">
            <a:off x="10570366" y="2468412"/>
            <a:ext cx="929155" cy="1536869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5C37FF-1037-4853-97F7-AEA8DE875017}"/>
              </a:ext>
            </a:extLst>
          </p:cNvPr>
          <p:cNvSpPr txBox="1"/>
          <p:nvPr/>
        </p:nvSpPr>
        <p:spPr>
          <a:xfrm>
            <a:off x="752283" y="1354604"/>
            <a:ext cx="196576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Appeal</a:t>
            </a:r>
          </a:p>
          <a:p>
            <a:endParaRPr lang="en-US" sz="1200" b="1" dirty="0"/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B515EA-8799-4016-94D4-CDDF6D9C77A9}"/>
              </a:ext>
            </a:extLst>
          </p:cNvPr>
          <p:cNvSpPr txBox="1"/>
          <p:nvPr/>
        </p:nvSpPr>
        <p:spPr>
          <a:xfrm>
            <a:off x="3159635" y="1355704"/>
            <a:ext cx="196576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Appellee Response </a:t>
            </a:r>
          </a:p>
          <a:p>
            <a:r>
              <a:rPr lang="en-US" sz="1200" dirty="0"/>
              <a:t>Must be filed with Chair of UCFT within 7 days of the Hearing Committee Report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798A23B-62D6-45AF-AD85-DF282E102E76}"/>
              </a:ext>
            </a:extLst>
          </p:cNvPr>
          <p:cNvSpPr/>
          <p:nvPr/>
        </p:nvSpPr>
        <p:spPr>
          <a:xfrm>
            <a:off x="879530" y="2400894"/>
            <a:ext cx="1835458" cy="1039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86B352A-3388-47DB-B8C2-5C7D9CB1616C}"/>
              </a:ext>
            </a:extLst>
          </p:cNvPr>
          <p:cNvSpPr/>
          <p:nvPr/>
        </p:nvSpPr>
        <p:spPr>
          <a:xfrm>
            <a:off x="3125907" y="2400894"/>
            <a:ext cx="1965763" cy="1130988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8BCE20-3A1B-4733-A38D-D1DED42A8211}"/>
              </a:ext>
            </a:extLst>
          </p:cNvPr>
          <p:cNvSpPr txBox="1"/>
          <p:nvPr/>
        </p:nvSpPr>
        <p:spPr>
          <a:xfrm>
            <a:off x="834155" y="2608938"/>
            <a:ext cx="19657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Must be filed with Chair of UCFT within 7 days of the Hearing Committee Report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4C7F12-F390-48AE-80EC-3763449AEC55}"/>
              </a:ext>
            </a:extLst>
          </p:cNvPr>
          <p:cNvSpPr txBox="1"/>
          <p:nvPr/>
        </p:nvSpPr>
        <p:spPr>
          <a:xfrm>
            <a:off x="3118154" y="2608938"/>
            <a:ext cx="19657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Must be filed with Chair of UCFT within 7 days of receipt of the appeal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B12433-5882-4884-92FC-F98102CBAF13}"/>
              </a:ext>
            </a:extLst>
          </p:cNvPr>
          <p:cNvSpPr txBox="1"/>
          <p:nvPr/>
        </p:nvSpPr>
        <p:spPr>
          <a:xfrm>
            <a:off x="5702105" y="1355704"/>
            <a:ext cx="163972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Appeal Panel </a:t>
            </a:r>
          </a:p>
          <a:p>
            <a:r>
              <a:rPr lang="en-US" sz="1200" dirty="0"/>
              <a:t>Hears the appeal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6FA88FF-40FE-4C14-B6D3-B21C7173A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798" y="125033"/>
            <a:ext cx="9144000" cy="806234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DRAFT Dismissal for Cause Tenured Faculty</a:t>
            </a:r>
            <a:br>
              <a:rPr lang="en-US" sz="2800" dirty="0"/>
            </a:br>
            <a:r>
              <a:rPr lang="en-US" sz="2800" dirty="0"/>
              <a:t>120-Day Timeline  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971812B0-BA53-4365-94F0-EFCBABA81028}"/>
              </a:ext>
            </a:extLst>
          </p:cNvPr>
          <p:cNvSpPr/>
          <p:nvPr/>
        </p:nvSpPr>
        <p:spPr>
          <a:xfrm>
            <a:off x="5702105" y="2400894"/>
            <a:ext cx="1965763" cy="1130988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16E460-4737-4564-8EC8-F56C174E4DED}"/>
              </a:ext>
            </a:extLst>
          </p:cNvPr>
          <p:cNvSpPr txBox="1"/>
          <p:nvPr/>
        </p:nvSpPr>
        <p:spPr>
          <a:xfrm>
            <a:off x="5702105" y="2705045"/>
            <a:ext cx="19657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Within 7 days of receiving the appeal and appellee response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8F2CEE-E470-44D5-9E36-39A5384D6DA7}"/>
              </a:ext>
            </a:extLst>
          </p:cNvPr>
          <p:cNvSpPr txBox="1"/>
          <p:nvPr/>
        </p:nvSpPr>
        <p:spPr>
          <a:xfrm>
            <a:off x="7834224" y="1354604"/>
            <a:ext cx="21176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Appeal Panel Determination</a:t>
            </a:r>
          </a:p>
          <a:p>
            <a:endParaRPr lang="en-US" sz="1200" b="1" dirty="0"/>
          </a:p>
          <a:p>
            <a:endParaRPr lang="en-US" sz="1200" b="1" dirty="0"/>
          </a:p>
          <a:p>
            <a:r>
              <a:rPr lang="en-US" sz="1200" dirty="0"/>
              <a:t>  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41678EB0-2E77-49E5-9556-CE83199C3307}"/>
              </a:ext>
            </a:extLst>
          </p:cNvPr>
          <p:cNvSpPr/>
          <p:nvPr/>
        </p:nvSpPr>
        <p:spPr>
          <a:xfrm>
            <a:off x="7986104" y="2400894"/>
            <a:ext cx="1965763" cy="1130988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C3A0DB-A322-4C4E-82A1-85C4806B63C7}"/>
              </a:ext>
            </a:extLst>
          </p:cNvPr>
          <p:cNvSpPr txBox="1"/>
          <p:nvPr/>
        </p:nvSpPr>
        <p:spPr>
          <a:xfrm>
            <a:off x="7986103" y="2705044"/>
            <a:ext cx="19657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Within 7 days of receiving the appeal and appellee response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D84F766-E891-4F12-9403-B7B6ED849CA9}"/>
              </a:ext>
            </a:extLst>
          </p:cNvPr>
          <p:cNvSpPr txBox="1"/>
          <p:nvPr/>
        </p:nvSpPr>
        <p:spPr>
          <a:xfrm>
            <a:off x="10170274" y="1358527"/>
            <a:ext cx="18205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Final Hearing Committee Report Issued and Hearing Committee chair files complete record with the Provost</a:t>
            </a:r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4EC34F-7F2F-4206-9A03-CD07C709E120}"/>
              </a:ext>
            </a:extLst>
          </p:cNvPr>
          <p:cNvSpPr txBox="1"/>
          <p:nvPr/>
        </p:nvSpPr>
        <p:spPr>
          <a:xfrm>
            <a:off x="8492954" y="3890842"/>
            <a:ext cx="253431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President issues Report and submits decision and materials to the Board of Trustees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4453D6-FA95-48AA-A089-EE8FF6670044}"/>
              </a:ext>
            </a:extLst>
          </p:cNvPr>
          <p:cNvSpPr txBox="1"/>
          <p:nvPr/>
        </p:nvSpPr>
        <p:spPr>
          <a:xfrm>
            <a:off x="4991655" y="3893615"/>
            <a:ext cx="291927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Board of Trustees Decision if HC or President recommends dismissal</a:t>
            </a:r>
            <a:endParaRPr lang="en-US" sz="1200" dirty="0"/>
          </a:p>
          <a:p>
            <a:pPr marL="228600" indent="-228600">
              <a:buAutoNum type="arabicParenR"/>
            </a:pPr>
            <a:r>
              <a:rPr lang="en-US" sz="1200" dirty="0"/>
              <a:t>Dismiss the faculty member for cause</a:t>
            </a:r>
          </a:p>
          <a:p>
            <a:pPr marL="228600" indent="-228600">
              <a:buAutoNum type="arabicParenR"/>
            </a:pPr>
            <a:r>
              <a:rPr lang="en-US" sz="1200" dirty="0"/>
              <a:t>Impose discipline other than dismissal</a:t>
            </a:r>
          </a:p>
          <a:p>
            <a:pPr marL="228600" indent="-228600">
              <a:buAutoNum type="arabicParenR"/>
            </a:pPr>
            <a:r>
              <a:rPr lang="en-US" sz="1200" dirty="0"/>
              <a:t>Determine that cause has not been established and close the matter </a:t>
            </a:r>
          </a:p>
        </p:txBody>
      </p:sp>
      <p:sp>
        <p:nvSpPr>
          <p:cNvPr id="26" name="Arrow: Left 25">
            <a:extLst>
              <a:ext uri="{FF2B5EF4-FFF2-40B4-BE49-F238E27FC236}">
                <a16:creationId xmlns:a16="http://schemas.microsoft.com/office/drawing/2014/main" id="{ACB81451-7940-4B07-8D06-1B1140958F96}"/>
              </a:ext>
            </a:extLst>
          </p:cNvPr>
          <p:cNvSpPr/>
          <p:nvPr/>
        </p:nvSpPr>
        <p:spPr>
          <a:xfrm>
            <a:off x="8963233" y="5008374"/>
            <a:ext cx="2071711" cy="1015663"/>
          </a:xfrm>
          <a:prstGeom prst="lef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D02463-DE8E-44AE-BF69-B292350D4B10}"/>
              </a:ext>
            </a:extLst>
          </p:cNvPr>
          <p:cNvSpPr txBox="1"/>
          <p:nvPr/>
        </p:nvSpPr>
        <p:spPr>
          <a:xfrm>
            <a:off x="9436963" y="5217616"/>
            <a:ext cx="15269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Within 7 days after receiving the Final Hearing Report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41A49-8E55-4D40-AAD7-82B5CD6E5C23}"/>
              </a:ext>
            </a:extLst>
          </p:cNvPr>
          <p:cNvSpPr txBox="1"/>
          <p:nvPr/>
        </p:nvSpPr>
        <p:spPr>
          <a:xfrm>
            <a:off x="5712279" y="5482681"/>
            <a:ext cx="113700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On BOT agenda at 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next regularly scheduled 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meeting </a:t>
            </a:r>
          </a:p>
        </p:txBody>
      </p:sp>
      <p:sp>
        <p:nvSpPr>
          <p:cNvPr id="31" name="Footer Placeholder 30">
            <a:extLst>
              <a:ext uri="{FF2B5EF4-FFF2-40B4-BE49-F238E27FC236}">
                <a16:creationId xmlns:a16="http://schemas.microsoft.com/office/drawing/2014/main" id="{FE3CF633-7249-4A88-8774-6FF4F29DE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86103" y="6418672"/>
            <a:ext cx="4114800" cy="365125"/>
          </a:xfrm>
        </p:spPr>
        <p:txBody>
          <a:bodyPr/>
          <a:lstStyle/>
          <a:p>
            <a:pPr algn="r"/>
            <a:fld id="{D753F7F0-1C54-4782-8C1D-95511B87301E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588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362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DRAFT Dismissal for Cause Tenured Faculty 120-Day Timeline  </vt:lpstr>
      <vt:lpstr>DRAFT Dismissal for Cause Tenured Faculty 120-Day Timeline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Dismissal of</dc:title>
  <dc:creator>Sortman, Melissa</dc:creator>
  <cp:lastModifiedBy>Sortman, Melissa</cp:lastModifiedBy>
  <cp:revision>29</cp:revision>
  <cp:lastPrinted>2021-10-27T19:28:17Z</cp:lastPrinted>
  <dcterms:created xsi:type="dcterms:W3CDTF">2021-10-01T17:23:54Z</dcterms:created>
  <dcterms:modified xsi:type="dcterms:W3CDTF">2021-11-01T18:05:17Z</dcterms:modified>
</cp:coreProperties>
</file>