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7019925" cy="9305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F14EE1-E6C4-4421-AD64-120C8109EF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266B02F-645D-4FA7-938F-CB798B27F9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153400-B131-4B09-A9AA-3B2FE23BE9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67EA0-6DEE-4B8D-A60C-628E6DC297B0}" type="datetimeFigureOut">
              <a:rPr lang="en-US" smtClean="0"/>
              <a:t>10/30/2021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6E04E3-B72F-4751-8863-C816670CC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57AF7B-3315-4DAD-81E7-F8B6C6AAE7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D6B8E-7D8A-45D9-98F9-E0FD51989C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216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AE112A-975D-4151-AD16-06C0BD34AC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4E6DF5B-51F2-44C2-92CF-DC2D48C099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0C3798-8368-499F-AE1B-984BFE4161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67EA0-6DEE-4B8D-A60C-628E6DC297B0}" type="datetimeFigureOut">
              <a:rPr lang="en-US" smtClean="0"/>
              <a:t>10/30/2021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961854-8955-47F5-83D3-EDDA8975E7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F017E3-AEBE-4613-A0D7-DDC3F02D4C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D6B8E-7D8A-45D9-98F9-E0FD51989C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3142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89B311D-DFF8-47FD-9A66-A783E2F829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82CDC9D-D937-4F03-86E5-05AB31B627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73A931-6A4C-4E74-902D-BCA4B74B86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67EA0-6DEE-4B8D-A60C-628E6DC297B0}" type="datetimeFigureOut">
              <a:rPr lang="en-US" smtClean="0"/>
              <a:t>10/30/2021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0217D2-9A01-4218-88B0-8A1C9E53CB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DF8516-3BE7-4CBB-B982-A11E8DE8ED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D6B8E-7D8A-45D9-98F9-E0FD51989C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499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9CA694-1B96-4F40-8410-1824F71E5C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0BF187-1243-40AD-8A98-8201ACDF27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9AD8DE-9992-4234-AA7F-B9FDF45C02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67EA0-6DEE-4B8D-A60C-628E6DC297B0}" type="datetimeFigureOut">
              <a:rPr lang="en-US" smtClean="0"/>
              <a:t>10/30/2021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6FC507-C5A7-4CE0-B1CA-8E0973F5D5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63B8D2-1527-483E-9CCE-E33FCC5419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D6B8E-7D8A-45D9-98F9-E0FD51989C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7456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A4FA97-9D5B-486A-9FFF-F200264091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30C429-B4E9-4717-85E6-1E8ACF4D95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58A262-B159-4839-832D-51E40D1428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67EA0-6DEE-4B8D-A60C-628E6DC297B0}" type="datetimeFigureOut">
              <a:rPr lang="en-US" smtClean="0"/>
              <a:t>10/30/2021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17E918-9C80-43F0-B5C4-6FC309845B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2F52C1-CBB3-4F2A-8BE6-27EDE375D7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D6B8E-7D8A-45D9-98F9-E0FD51989C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926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B1EC5C-64DF-4CDD-85F8-1DBF323AC5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41DA47-8BB9-4811-B031-47634A3A129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1F4107-43E7-43EA-B931-3668185D33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54EC40-79FD-442B-A6E2-C3FF1BC4DF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67EA0-6DEE-4B8D-A60C-628E6DC297B0}" type="datetimeFigureOut">
              <a:rPr lang="en-US" smtClean="0"/>
              <a:t>10/30/2021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F31DCB-EB9E-4412-B3C5-D3769311E3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F01B8E-1870-4214-B4A4-6C700194B3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D6B8E-7D8A-45D9-98F9-E0FD51989C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342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744D5A-8806-4945-B0FD-6ACC010E8E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9BDEB7-3AE7-4956-AE4F-55DBB5ED6A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6E767C-CB21-4444-8200-3A1509F80B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881B210-A854-4B1D-B55E-830B391DB4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1564C26-A56A-40C3-8E67-CC99934CD7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16335C1-AB48-4A32-BB3F-AC87AF8E7F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67EA0-6DEE-4B8D-A60C-628E6DC297B0}" type="datetimeFigureOut">
              <a:rPr lang="en-US" smtClean="0"/>
              <a:t>10/30/2021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736766-4B7C-4D43-A536-A3278B56F5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475279-2DD5-48CA-BA9D-3165B948D3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D6B8E-7D8A-45D9-98F9-E0FD51989C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12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E19AC3-18D1-4758-8CF2-B248419B1E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AD0BD56-51A5-4AB2-8273-BE4A0350F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67EA0-6DEE-4B8D-A60C-628E6DC297B0}" type="datetimeFigureOut">
              <a:rPr lang="en-US" smtClean="0"/>
              <a:t>10/30/2021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E9FA7A-2AC5-4073-BB06-40B4B8B9F9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FC2A18-2B20-4D8A-AAFB-DF73631033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D6B8E-7D8A-45D9-98F9-E0FD51989C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4948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58CCAE6-6E70-453A-B767-86EEBCA799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67EA0-6DEE-4B8D-A60C-628E6DC297B0}" type="datetimeFigureOut">
              <a:rPr lang="en-US" smtClean="0"/>
              <a:t>10/30/2021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64DE1C2-2AA0-4119-BFA6-72799A6C36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93CB5A-943F-4A98-BA5E-46FD846CEC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D6B8E-7D8A-45D9-98F9-E0FD51989C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0717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344B63-DD97-4092-924C-3A37E7F533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F856F5-3A16-452B-8E82-8DA22D2AF9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4C06EC2-73BE-4EE0-A4CD-78A8E18AB2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FF0D77-3501-4B3C-8CC7-C3FD30F363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67EA0-6DEE-4B8D-A60C-628E6DC297B0}" type="datetimeFigureOut">
              <a:rPr lang="en-US" smtClean="0"/>
              <a:t>10/30/2021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207D49-7D37-4BE0-9A24-5EF52BE899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48C03F-1460-4A5E-82FE-C44470C039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D6B8E-7D8A-45D9-98F9-E0FD51989C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77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33B04C-4FC8-456C-8CDE-80B7668441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6944E7A-2273-4713-B894-30E8D1E1CA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0A00DB-41A0-4C9C-864F-479015C04A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7EADAC-B704-4702-8C61-F61AA789E8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67EA0-6DEE-4B8D-A60C-628E6DC297B0}" type="datetimeFigureOut">
              <a:rPr lang="en-US" smtClean="0"/>
              <a:t>10/30/2021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FEF661-E011-4291-B540-8476F61047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734535-2B75-4149-B604-13E3CD1B3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D6B8E-7D8A-45D9-98F9-E0FD51989C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259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42F2656-20A7-4DD6-9BCF-87E625A285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7DD801-94F7-4589-9D27-F68D84A858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A5F915-21C8-4836-B95B-DD6EDEE40D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67EA0-6DEE-4B8D-A60C-628E6DC297B0}" type="datetimeFigureOut">
              <a:rPr lang="en-US" smtClean="0"/>
              <a:t>10/30/2021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FE434F-26F0-4B22-AA11-FD53ECF71E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A9026A-2152-4A91-851A-B600359DA3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AD6B8E-7D8A-45D9-98F9-E0FD51989C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9342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10B7B-06E8-4589-9777-649BE66F58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77745" y="127699"/>
            <a:ext cx="9144000" cy="584517"/>
          </a:xfrm>
        </p:spPr>
        <p:txBody>
          <a:bodyPr>
            <a:normAutofit/>
          </a:bodyPr>
          <a:lstStyle/>
          <a:p>
            <a:r>
              <a:rPr lang="en-US" sz="3200" dirty="0"/>
              <a:t>Dismissal for Cause Tenured Faculty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262661E-4F87-44E7-8AE0-3F632487296E}"/>
              </a:ext>
            </a:extLst>
          </p:cNvPr>
          <p:cNvSpPr txBox="1"/>
          <p:nvPr/>
        </p:nvSpPr>
        <p:spPr>
          <a:xfrm>
            <a:off x="4232115" y="5175357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78F7C26-221F-4975-947C-C928C5C8FCFD}"/>
              </a:ext>
            </a:extLst>
          </p:cNvPr>
          <p:cNvSpPr txBox="1"/>
          <p:nvPr/>
        </p:nvSpPr>
        <p:spPr>
          <a:xfrm>
            <a:off x="416563" y="1119580"/>
            <a:ext cx="1574800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Investigation Complete and is sent Academic Administrator</a:t>
            </a:r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id="{76D505AF-5F4D-410C-8E11-07ECE98B000E}"/>
              </a:ext>
            </a:extLst>
          </p:cNvPr>
          <p:cNvSpPr/>
          <p:nvPr/>
        </p:nvSpPr>
        <p:spPr>
          <a:xfrm>
            <a:off x="4232115" y="1107364"/>
            <a:ext cx="586409" cy="584517"/>
          </a:xfrm>
          <a:prstGeom prst="rightArrow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0608D0D-18D7-4436-BE56-AD5B1B25893A}"/>
              </a:ext>
            </a:extLst>
          </p:cNvPr>
          <p:cNvSpPr txBox="1"/>
          <p:nvPr/>
        </p:nvSpPr>
        <p:spPr>
          <a:xfrm>
            <a:off x="2825485" y="1002269"/>
            <a:ext cx="1238676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Charging Party submits requests dismissal for cause to Provost</a:t>
            </a:r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354034E3-21CB-4D5C-BF61-2248CBBB30C2}"/>
              </a:ext>
            </a:extLst>
          </p:cNvPr>
          <p:cNvSpPr/>
          <p:nvPr/>
        </p:nvSpPr>
        <p:spPr>
          <a:xfrm>
            <a:off x="2115174" y="1105220"/>
            <a:ext cx="586409" cy="584517"/>
          </a:xfrm>
          <a:prstGeom prst="rightArrow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A31875A-93C6-4BDD-8B1E-0BCE887E7300}"/>
              </a:ext>
            </a:extLst>
          </p:cNvPr>
          <p:cNvSpPr txBox="1"/>
          <p:nvPr/>
        </p:nvSpPr>
        <p:spPr>
          <a:xfrm>
            <a:off x="4937192" y="991810"/>
            <a:ext cx="1238676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Provost notifies faculty member of the request to dismiss</a:t>
            </a:r>
          </a:p>
        </p:txBody>
      </p:sp>
      <p:sp>
        <p:nvSpPr>
          <p:cNvPr id="13" name="Arrow: Right 12">
            <a:extLst>
              <a:ext uri="{FF2B5EF4-FFF2-40B4-BE49-F238E27FC236}">
                <a16:creationId xmlns:a16="http://schemas.microsoft.com/office/drawing/2014/main" id="{0AE242F3-AE65-4D68-967A-BFE0A985274D}"/>
              </a:ext>
            </a:extLst>
          </p:cNvPr>
          <p:cNvSpPr/>
          <p:nvPr/>
        </p:nvSpPr>
        <p:spPr>
          <a:xfrm>
            <a:off x="6309691" y="1110600"/>
            <a:ext cx="586409" cy="584517"/>
          </a:xfrm>
          <a:prstGeom prst="rightArrow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78411CB-DB99-4B8F-A08F-B3317257F6D7}"/>
              </a:ext>
            </a:extLst>
          </p:cNvPr>
          <p:cNvSpPr txBox="1"/>
          <p:nvPr/>
        </p:nvSpPr>
        <p:spPr>
          <a:xfrm>
            <a:off x="6938299" y="997619"/>
            <a:ext cx="1908814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strike="sngStrike" dirty="0">
                <a:solidFill>
                  <a:srgbClr val="FF0000"/>
                </a:solidFill>
              </a:rPr>
              <a:t>Provost asks Dismissal for Cause Review Officer to review the matter and make a recommendation to the Provost </a:t>
            </a:r>
          </a:p>
        </p:txBody>
      </p:sp>
      <p:sp>
        <p:nvSpPr>
          <p:cNvPr id="15" name="Arrow: Right 14">
            <a:extLst>
              <a:ext uri="{FF2B5EF4-FFF2-40B4-BE49-F238E27FC236}">
                <a16:creationId xmlns:a16="http://schemas.microsoft.com/office/drawing/2014/main" id="{A25389B5-FDD7-4702-8C54-2CECE810E620}"/>
              </a:ext>
            </a:extLst>
          </p:cNvPr>
          <p:cNvSpPr/>
          <p:nvPr/>
        </p:nvSpPr>
        <p:spPr>
          <a:xfrm rot="10800000">
            <a:off x="6326046" y="2399503"/>
            <a:ext cx="586409" cy="584517"/>
          </a:xfrm>
          <a:prstGeom prst="rightArrow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CEB8DDB-24AA-4F88-9120-FE1DE59A1BBA}"/>
              </a:ext>
            </a:extLst>
          </p:cNvPr>
          <p:cNvSpPr txBox="1"/>
          <p:nvPr/>
        </p:nvSpPr>
        <p:spPr>
          <a:xfrm>
            <a:off x="9627518" y="995860"/>
            <a:ext cx="1953897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b="1" strike="sngStrike" dirty="0">
                <a:solidFill>
                  <a:srgbClr val="FF0000"/>
                </a:solidFill>
              </a:rPr>
              <a:t>Informal Resolution Step</a:t>
            </a:r>
          </a:p>
          <a:p>
            <a:endParaRPr lang="en-US" sz="1200" strike="sngStrike" dirty="0">
              <a:solidFill>
                <a:srgbClr val="FF0000"/>
              </a:solidFill>
            </a:endParaRPr>
          </a:p>
          <a:p>
            <a:r>
              <a:rPr lang="en-US" sz="1200" strike="sngStrike" dirty="0">
                <a:solidFill>
                  <a:srgbClr val="FF0000"/>
                </a:solidFill>
              </a:rPr>
              <a:t>Review Officer talks with charging party, faculty member and dept. chair </a:t>
            </a:r>
          </a:p>
        </p:txBody>
      </p:sp>
      <p:sp>
        <p:nvSpPr>
          <p:cNvPr id="4" name="Arrow: Curved Down 3">
            <a:extLst>
              <a:ext uri="{FF2B5EF4-FFF2-40B4-BE49-F238E27FC236}">
                <a16:creationId xmlns:a16="http://schemas.microsoft.com/office/drawing/2014/main" id="{BC2C1B76-36FA-4C3F-8655-79D400DCE70B}"/>
              </a:ext>
            </a:extLst>
          </p:cNvPr>
          <p:cNvSpPr/>
          <p:nvPr/>
        </p:nvSpPr>
        <p:spPr>
          <a:xfrm rot="5400000">
            <a:off x="11371216" y="2211336"/>
            <a:ext cx="887506" cy="657862"/>
          </a:xfrm>
          <a:prstGeom prst="curvedDownArrow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D27E5FF-FDDF-41D0-AE00-A69B088A9BE3}"/>
              </a:ext>
            </a:extLst>
          </p:cNvPr>
          <p:cNvSpPr txBox="1"/>
          <p:nvPr/>
        </p:nvSpPr>
        <p:spPr>
          <a:xfrm>
            <a:off x="9697504" y="2157625"/>
            <a:ext cx="1702131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strike="sngStrike" dirty="0">
                <a:solidFill>
                  <a:srgbClr val="FF0000"/>
                </a:solidFill>
              </a:rPr>
              <a:t>Recommendation to the Provost within 30 days of selection of the Dismissal for Cause Review Officer</a:t>
            </a:r>
          </a:p>
        </p:txBody>
      </p:sp>
      <p:sp>
        <p:nvSpPr>
          <p:cNvPr id="18" name="Arrow: Right 17">
            <a:extLst>
              <a:ext uri="{FF2B5EF4-FFF2-40B4-BE49-F238E27FC236}">
                <a16:creationId xmlns:a16="http://schemas.microsoft.com/office/drawing/2014/main" id="{1FCE9735-DA9C-46AC-B4E6-0B6D177100A9}"/>
              </a:ext>
            </a:extLst>
          </p:cNvPr>
          <p:cNvSpPr/>
          <p:nvPr/>
        </p:nvSpPr>
        <p:spPr>
          <a:xfrm>
            <a:off x="8944111" y="1119580"/>
            <a:ext cx="586409" cy="584517"/>
          </a:xfrm>
          <a:prstGeom prst="rightArrow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DC01F68-1A21-4519-8B66-6C0BF826EC37}"/>
              </a:ext>
            </a:extLst>
          </p:cNvPr>
          <p:cNvSpPr txBox="1"/>
          <p:nvPr/>
        </p:nvSpPr>
        <p:spPr>
          <a:xfrm>
            <a:off x="4463321" y="2233400"/>
            <a:ext cx="1702131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Provost provides written notice to President of the initiation of dismissal for cause proceedings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4604273-63C0-4704-9164-CF12D93E0D6A}"/>
              </a:ext>
            </a:extLst>
          </p:cNvPr>
          <p:cNvSpPr txBox="1"/>
          <p:nvPr/>
        </p:nvSpPr>
        <p:spPr>
          <a:xfrm>
            <a:off x="386079" y="128984"/>
            <a:ext cx="2290202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Employment Investigation or Office of Civil Rights (OCR) Investigation (average 5 months)</a:t>
            </a:r>
          </a:p>
        </p:txBody>
      </p:sp>
      <p:sp>
        <p:nvSpPr>
          <p:cNvPr id="21" name="Arrow: Right 20">
            <a:extLst>
              <a:ext uri="{FF2B5EF4-FFF2-40B4-BE49-F238E27FC236}">
                <a16:creationId xmlns:a16="http://schemas.microsoft.com/office/drawing/2014/main" id="{9E6E16DB-848B-494A-905E-36089A8726D5}"/>
              </a:ext>
            </a:extLst>
          </p:cNvPr>
          <p:cNvSpPr/>
          <p:nvPr/>
        </p:nvSpPr>
        <p:spPr>
          <a:xfrm rot="5400000">
            <a:off x="1050828" y="659516"/>
            <a:ext cx="245302" cy="584517"/>
          </a:xfrm>
          <a:prstGeom prst="rightArrow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Arrow: Right 21">
            <a:extLst>
              <a:ext uri="{FF2B5EF4-FFF2-40B4-BE49-F238E27FC236}">
                <a16:creationId xmlns:a16="http://schemas.microsoft.com/office/drawing/2014/main" id="{8230B419-6325-4165-A625-413FA6C68F3D}"/>
              </a:ext>
            </a:extLst>
          </p:cNvPr>
          <p:cNvSpPr/>
          <p:nvPr/>
        </p:nvSpPr>
        <p:spPr>
          <a:xfrm rot="10800000">
            <a:off x="8944110" y="2409824"/>
            <a:ext cx="586409" cy="463083"/>
          </a:xfrm>
          <a:prstGeom prst="rightArrow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C959040-9FA5-4A0E-9782-A16FD683F94D}"/>
              </a:ext>
            </a:extLst>
          </p:cNvPr>
          <p:cNvSpPr txBox="1"/>
          <p:nvPr/>
        </p:nvSpPr>
        <p:spPr>
          <a:xfrm>
            <a:off x="7041640" y="2166551"/>
            <a:ext cx="1702131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b="1" dirty="0"/>
              <a:t>Provost Determination</a:t>
            </a:r>
          </a:p>
          <a:p>
            <a:r>
              <a:rPr lang="en-US" sz="1200" strike="sngStrike" dirty="0">
                <a:solidFill>
                  <a:srgbClr val="FF0000"/>
                </a:solidFill>
              </a:rPr>
              <a:t>Provost review DSRO recommendations and </a:t>
            </a:r>
            <a:r>
              <a:rPr lang="en-US" sz="1200" dirty="0"/>
              <a:t>determines if dismissal for cause proceedings are warranted </a:t>
            </a:r>
          </a:p>
        </p:txBody>
      </p:sp>
      <p:sp>
        <p:nvSpPr>
          <p:cNvPr id="24" name="Arrow: Right 23">
            <a:extLst>
              <a:ext uri="{FF2B5EF4-FFF2-40B4-BE49-F238E27FC236}">
                <a16:creationId xmlns:a16="http://schemas.microsoft.com/office/drawing/2014/main" id="{08E206EA-11A1-4770-8A6F-17FD09B65478}"/>
              </a:ext>
            </a:extLst>
          </p:cNvPr>
          <p:cNvSpPr/>
          <p:nvPr/>
        </p:nvSpPr>
        <p:spPr>
          <a:xfrm rot="10800000">
            <a:off x="2706031" y="4611247"/>
            <a:ext cx="586409" cy="584517"/>
          </a:xfrm>
          <a:prstGeom prst="rightArrow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E8C57F6-2D5E-4787-9D3F-ED9FED54118E}"/>
              </a:ext>
            </a:extLst>
          </p:cNvPr>
          <p:cNvSpPr txBox="1"/>
          <p:nvPr/>
        </p:nvSpPr>
        <p:spPr>
          <a:xfrm>
            <a:off x="1077146" y="2153942"/>
            <a:ext cx="2534316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b="1" dirty="0"/>
              <a:t>Three-Person Panel and President Determination of Egregious Conduct </a:t>
            </a:r>
          </a:p>
          <a:p>
            <a:pPr marL="171450" indent="-171450">
              <a:buFontTx/>
              <a:buChar char="-"/>
            </a:pPr>
            <a:r>
              <a:rPr lang="en-US" sz="1200" dirty="0"/>
              <a:t>Unpaid suspension</a:t>
            </a:r>
          </a:p>
          <a:p>
            <a:pPr marL="171450" indent="-171450">
              <a:buFontTx/>
              <a:buChar char="-"/>
            </a:pPr>
            <a:r>
              <a:rPr lang="en-US" sz="1200" dirty="0"/>
              <a:t>Ineligible for retiree or emeritus status</a:t>
            </a:r>
          </a:p>
        </p:txBody>
      </p:sp>
      <p:sp>
        <p:nvSpPr>
          <p:cNvPr id="5" name="Arrow: Curved Right 4">
            <a:extLst>
              <a:ext uri="{FF2B5EF4-FFF2-40B4-BE49-F238E27FC236}">
                <a16:creationId xmlns:a16="http://schemas.microsoft.com/office/drawing/2014/main" id="{DA13E08E-5DC2-42A9-9C4E-DACB6A53AC9D}"/>
              </a:ext>
            </a:extLst>
          </p:cNvPr>
          <p:cNvSpPr/>
          <p:nvPr/>
        </p:nvSpPr>
        <p:spPr>
          <a:xfrm>
            <a:off x="19001" y="5381397"/>
            <a:ext cx="631709" cy="830997"/>
          </a:xfrm>
          <a:prstGeom prst="curvedRightArrow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45740B1-3AC3-4D1C-9A4E-3F15BD66EECD}"/>
              </a:ext>
            </a:extLst>
          </p:cNvPr>
          <p:cNvSpPr txBox="1"/>
          <p:nvPr/>
        </p:nvSpPr>
        <p:spPr>
          <a:xfrm>
            <a:off x="958087" y="3361817"/>
            <a:ext cx="2381707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b="1" dirty="0"/>
              <a:t>Charges Filed </a:t>
            </a:r>
          </a:p>
          <a:p>
            <a:r>
              <a:rPr lang="en-US" sz="1200" dirty="0"/>
              <a:t>Notice to President Charging Party files charges with the President and the Chair of UCFT</a:t>
            </a:r>
          </a:p>
        </p:txBody>
      </p:sp>
      <p:sp>
        <p:nvSpPr>
          <p:cNvPr id="28" name="Arrow: Right 27">
            <a:extLst>
              <a:ext uri="{FF2B5EF4-FFF2-40B4-BE49-F238E27FC236}">
                <a16:creationId xmlns:a16="http://schemas.microsoft.com/office/drawing/2014/main" id="{F49D0D62-9EC5-4B36-A92F-A53A169FB8E6}"/>
              </a:ext>
            </a:extLst>
          </p:cNvPr>
          <p:cNvSpPr/>
          <p:nvPr/>
        </p:nvSpPr>
        <p:spPr>
          <a:xfrm>
            <a:off x="2979137" y="5796676"/>
            <a:ext cx="586409" cy="584517"/>
          </a:xfrm>
          <a:prstGeom prst="rightArrow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FDB8D42-8EC2-40EC-82E0-DC9D3EDFFAF6}"/>
              </a:ext>
            </a:extLst>
          </p:cNvPr>
          <p:cNvSpPr txBox="1"/>
          <p:nvPr/>
        </p:nvSpPr>
        <p:spPr>
          <a:xfrm>
            <a:off x="4219030" y="3424417"/>
            <a:ext cx="1520985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b="1" dirty="0"/>
              <a:t>UCFT Chair Notifies Faculty Member of Charges</a:t>
            </a:r>
          </a:p>
        </p:txBody>
      </p:sp>
      <p:sp>
        <p:nvSpPr>
          <p:cNvPr id="30" name="Arrow: Right 29">
            <a:extLst>
              <a:ext uri="{FF2B5EF4-FFF2-40B4-BE49-F238E27FC236}">
                <a16:creationId xmlns:a16="http://schemas.microsoft.com/office/drawing/2014/main" id="{4A1F149B-5796-4A4C-AD69-8DAC8C5DDC2B}"/>
              </a:ext>
            </a:extLst>
          </p:cNvPr>
          <p:cNvSpPr/>
          <p:nvPr/>
        </p:nvSpPr>
        <p:spPr>
          <a:xfrm>
            <a:off x="5849745" y="3611270"/>
            <a:ext cx="586409" cy="584517"/>
          </a:xfrm>
          <a:prstGeom prst="rightArrow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17DDC279-52D2-4633-81F5-489F65253952}"/>
              </a:ext>
            </a:extLst>
          </p:cNvPr>
          <p:cNvSpPr txBox="1"/>
          <p:nvPr/>
        </p:nvSpPr>
        <p:spPr>
          <a:xfrm>
            <a:off x="6602895" y="3491960"/>
            <a:ext cx="1520985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UCFT Chair meets Presiding Officer and the Parties 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962FADF-51CB-4EA8-A52D-3D7FF269AD11}"/>
              </a:ext>
            </a:extLst>
          </p:cNvPr>
          <p:cNvSpPr txBox="1"/>
          <p:nvPr/>
        </p:nvSpPr>
        <p:spPr>
          <a:xfrm>
            <a:off x="9089619" y="3500459"/>
            <a:ext cx="1702131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b="1" dirty="0"/>
              <a:t>The Hearing</a:t>
            </a:r>
          </a:p>
          <a:p>
            <a:r>
              <a:rPr lang="en-US" sz="1200" dirty="0"/>
              <a:t>Within 21 days of faculty notice of charges</a:t>
            </a:r>
          </a:p>
        </p:txBody>
      </p:sp>
      <p:sp>
        <p:nvSpPr>
          <p:cNvPr id="33" name="Arrow: Right 32">
            <a:extLst>
              <a:ext uri="{FF2B5EF4-FFF2-40B4-BE49-F238E27FC236}">
                <a16:creationId xmlns:a16="http://schemas.microsoft.com/office/drawing/2014/main" id="{79A0A656-C7FE-4CE6-85E8-5C6F96544F90}"/>
              </a:ext>
            </a:extLst>
          </p:cNvPr>
          <p:cNvSpPr/>
          <p:nvPr/>
        </p:nvSpPr>
        <p:spPr>
          <a:xfrm>
            <a:off x="8260704" y="3604079"/>
            <a:ext cx="586409" cy="584517"/>
          </a:xfrm>
          <a:prstGeom prst="rightArrow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Arrow: Curved Down 33">
            <a:extLst>
              <a:ext uri="{FF2B5EF4-FFF2-40B4-BE49-F238E27FC236}">
                <a16:creationId xmlns:a16="http://schemas.microsoft.com/office/drawing/2014/main" id="{4C8AC766-34B2-43AE-9DF3-975BE8A683CB}"/>
              </a:ext>
            </a:extLst>
          </p:cNvPr>
          <p:cNvSpPr/>
          <p:nvPr/>
        </p:nvSpPr>
        <p:spPr>
          <a:xfrm rot="5400000">
            <a:off x="10945751" y="3799535"/>
            <a:ext cx="887506" cy="657862"/>
          </a:xfrm>
          <a:prstGeom prst="curvedDownArrow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A2761372-02EE-4EC0-94F7-B99B37C00C68}"/>
              </a:ext>
            </a:extLst>
          </p:cNvPr>
          <p:cNvSpPr txBox="1"/>
          <p:nvPr/>
        </p:nvSpPr>
        <p:spPr>
          <a:xfrm>
            <a:off x="8917471" y="4254622"/>
            <a:ext cx="2046428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b="1" dirty="0"/>
              <a:t>Hearing Committee Determination</a:t>
            </a:r>
          </a:p>
          <a:p>
            <a:r>
              <a:rPr lang="en-US" sz="1200" dirty="0"/>
              <a:t>Votes to determine if cause is established within 14 days of final arguments</a:t>
            </a:r>
          </a:p>
        </p:txBody>
      </p:sp>
      <p:sp>
        <p:nvSpPr>
          <p:cNvPr id="36" name="Arrow: Right 35">
            <a:extLst>
              <a:ext uri="{FF2B5EF4-FFF2-40B4-BE49-F238E27FC236}">
                <a16:creationId xmlns:a16="http://schemas.microsoft.com/office/drawing/2014/main" id="{38115295-55C2-43AF-B87E-8CB12FA7033C}"/>
              </a:ext>
            </a:extLst>
          </p:cNvPr>
          <p:cNvSpPr/>
          <p:nvPr/>
        </p:nvSpPr>
        <p:spPr>
          <a:xfrm rot="10800000">
            <a:off x="8185250" y="4502844"/>
            <a:ext cx="586409" cy="584517"/>
          </a:xfrm>
          <a:prstGeom prst="rightArrow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4ACAFFB3-2B84-4934-9A10-3CF07A08C906}"/>
              </a:ext>
            </a:extLst>
          </p:cNvPr>
          <p:cNvSpPr txBox="1"/>
          <p:nvPr/>
        </p:nvSpPr>
        <p:spPr>
          <a:xfrm>
            <a:off x="6143348" y="4481244"/>
            <a:ext cx="1965764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b="1" dirty="0"/>
              <a:t>Hearing Committee  Report</a:t>
            </a:r>
          </a:p>
          <a:p>
            <a:r>
              <a:rPr lang="en-US" sz="1200" dirty="0"/>
              <a:t>Within 30 days of final arguments </a:t>
            </a:r>
          </a:p>
        </p:txBody>
      </p:sp>
      <p:sp>
        <p:nvSpPr>
          <p:cNvPr id="38" name="Arrow: Right 37">
            <a:extLst>
              <a:ext uri="{FF2B5EF4-FFF2-40B4-BE49-F238E27FC236}">
                <a16:creationId xmlns:a16="http://schemas.microsoft.com/office/drawing/2014/main" id="{0D0E53B1-5E12-4B52-9953-71652878241C}"/>
              </a:ext>
            </a:extLst>
          </p:cNvPr>
          <p:cNvSpPr/>
          <p:nvPr/>
        </p:nvSpPr>
        <p:spPr>
          <a:xfrm rot="10800000">
            <a:off x="5435350" y="4572219"/>
            <a:ext cx="586409" cy="584517"/>
          </a:xfrm>
          <a:prstGeom prst="rightArrow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5EC7BB8C-8C49-4457-A7CF-1BCC27E2AC57}"/>
              </a:ext>
            </a:extLst>
          </p:cNvPr>
          <p:cNvSpPr txBox="1"/>
          <p:nvPr/>
        </p:nvSpPr>
        <p:spPr>
          <a:xfrm>
            <a:off x="3410087" y="4466701"/>
            <a:ext cx="1965764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b="1" dirty="0"/>
              <a:t>Appeal</a:t>
            </a:r>
          </a:p>
          <a:p>
            <a:r>
              <a:rPr lang="en-US" sz="1200" dirty="0"/>
              <a:t>Must be filed with Chair of UCFT within 15 days of the Hearing Committee Report</a:t>
            </a:r>
          </a:p>
        </p:txBody>
      </p:sp>
      <p:sp>
        <p:nvSpPr>
          <p:cNvPr id="40" name="Arrow: Right 39">
            <a:extLst>
              <a:ext uri="{FF2B5EF4-FFF2-40B4-BE49-F238E27FC236}">
                <a16:creationId xmlns:a16="http://schemas.microsoft.com/office/drawing/2014/main" id="{308FA170-B27A-40BD-BD98-5C5585681CBB}"/>
              </a:ext>
            </a:extLst>
          </p:cNvPr>
          <p:cNvSpPr/>
          <p:nvPr/>
        </p:nvSpPr>
        <p:spPr>
          <a:xfrm rot="10800000">
            <a:off x="3754118" y="2373197"/>
            <a:ext cx="586409" cy="584517"/>
          </a:xfrm>
          <a:prstGeom prst="rightArrow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Arrow: Curved Right 41">
            <a:extLst>
              <a:ext uri="{FF2B5EF4-FFF2-40B4-BE49-F238E27FC236}">
                <a16:creationId xmlns:a16="http://schemas.microsoft.com/office/drawing/2014/main" id="{A641744A-2ABF-4377-B19C-340CAC534CAC}"/>
              </a:ext>
            </a:extLst>
          </p:cNvPr>
          <p:cNvSpPr/>
          <p:nvPr/>
        </p:nvSpPr>
        <p:spPr>
          <a:xfrm>
            <a:off x="278452" y="2833564"/>
            <a:ext cx="631709" cy="830997"/>
          </a:xfrm>
          <a:prstGeom prst="curvedRightArrow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DF95958F-1BDA-40FD-B29C-D4B633E64797}"/>
              </a:ext>
            </a:extLst>
          </p:cNvPr>
          <p:cNvSpPr txBox="1"/>
          <p:nvPr/>
        </p:nvSpPr>
        <p:spPr>
          <a:xfrm>
            <a:off x="609488" y="4520303"/>
            <a:ext cx="2066793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b="1" dirty="0"/>
              <a:t>Appeal Panel </a:t>
            </a:r>
          </a:p>
          <a:p>
            <a:r>
              <a:rPr lang="en-US" sz="1200" dirty="0"/>
              <a:t>Response to appeal by appellee within 15 days after receipt of the appeal  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08A3AEDF-6C5C-4B09-B98A-8BD69FD3AFBB}"/>
              </a:ext>
            </a:extLst>
          </p:cNvPr>
          <p:cNvSpPr txBox="1"/>
          <p:nvPr/>
        </p:nvSpPr>
        <p:spPr>
          <a:xfrm>
            <a:off x="719752" y="5545815"/>
            <a:ext cx="2100960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b="1" dirty="0"/>
              <a:t>Appeal Panel </a:t>
            </a:r>
          </a:p>
          <a:p>
            <a:r>
              <a:rPr lang="en-US" sz="1200" dirty="0"/>
              <a:t>Hears the appeal </a:t>
            </a:r>
          </a:p>
          <a:p>
            <a:r>
              <a:rPr lang="en-US" sz="1200" dirty="0"/>
              <a:t>Makes a decision with </a:t>
            </a:r>
          </a:p>
          <a:p>
            <a:r>
              <a:rPr lang="en-US" sz="1200" dirty="0"/>
              <a:t>10 days of receiving all arguments  </a:t>
            </a:r>
          </a:p>
          <a:p>
            <a:endParaRPr lang="en-US" sz="1200" dirty="0"/>
          </a:p>
        </p:txBody>
      </p:sp>
      <p:sp>
        <p:nvSpPr>
          <p:cNvPr id="45" name="Arrow: Right 44">
            <a:extLst>
              <a:ext uri="{FF2B5EF4-FFF2-40B4-BE49-F238E27FC236}">
                <a16:creationId xmlns:a16="http://schemas.microsoft.com/office/drawing/2014/main" id="{793165E4-9146-4D05-867F-719FAE44885B}"/>
              </a:ext>
            </a:extLst>
          </p:cNvPr>
          <p:cNvSpPr/>
          <p:nvPr/>
        </p:nvSpPr>
        <p:spPr>
          <a:xfrm>
            <a:off x="3522891" y="3526065"/>
            <a:ext cx="586409" cy="584517"/>
          </a:xfrm>
          <a:prstGeom prst="rightArrow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Arrow: Right 45">
            <a:extLst>
              <a:ext uri="{FF2B5EF4-FFF2-40B4-BE49-F238E27FC236}">
                <a16:creationId xmlns:a16="http://schemas.microsoft.com/office/drawing/2014/main" id="{F21935E5-A447-4712-8B76-3C5CF12D3874}"/>
              </a:ext>
            </a:extLst>
          </p:cNvPr>
          <p:cNvSpPr/>
          <p:nvPr/>
        </p:nvSpPr>
        <p:spPr>
          <a:xfrm>
            <a:off x="5412416" y="5796676"/>
            <a:ext cx="586409" cy="584517"/>
          </a:xfrm>
          <a:prstGeom prst="rightArrow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C94E6115-66B6-4B50-8DDC-2A91486DA3D2}"/>
              </a:ext>
            </a:extLst>
          </p:cNvPr>
          <p:cNvSpPr txBox="1"/>
          <p:nvPr/>
        </p:nvSpPr>
        <p:spPr>
          <a:xfrm>
            <a:off x="3690111" y="5519896"/>
            <a:ext cx="1520985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b="1" dirty="0"/>
              <a:t>Final Hearing Committee Report </a:t>
            </a:r>
            <a:r>
              <a:rPr lang="en-US" sz="1200" dirty="0"/>
              <a:t>files the complete record of the Office of the Provost</a:t>
            </a:r>
          </a:p>
          <a:p>
            <a:endParaRPr lang="en-US" sz="1200" b="1" dirty="0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3D53BF14-7BAB-47BE-B140-9C3C9453DBA4}"/>
              </a:ext>
            </a:extLst>
          </p:cNvPr>
          <p:cNvSpPr txBox="1"/>
          <p:nvPr/>
        </p:nvSpPr>
        <p:spPr>
          <a:xfrm>
            <a:off x="6183631" y="5511775"/>
            <a:ext cx="1520985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strike="sngStrike" dirty="0">
                <a:solidFill>
                  <a:srgbClr val="FF0000"/>
                </a:solidFill>
              </a:rPr>
              <a:t>Written comments with the Chair of the Hearing Committee and President within 15 days of receiving the report</a:t>
            </a:r>
          </a:p>
        </p:txBody>
      </p:sp>
      <p:sp>
        <p:nvSpPr>
          <p:cNvPr id="58" name="Arrow: Bent 57">
            <a:extLst>
              <a:ext uri="{FF2B5EF4-FFF2-40B4-BE49-F238E27FC236}">
                <a16:creationId xmlns:a16="http://schemas.microsoft.com/office/drawing/2014/main" id="{B2B12F69-045B-4C33-80CD-123069C6782F}"/>
              </a:ext>
            </a:extLst>
          </p:cNvPr>
          <p:cNvSpPr/>
          <p:nvPr/>
        </p:nvSpPr>
        <p:spPr>
          <a:xfrm rot="5400000">
            <a:off x="10626669" y="5788154"/>
            <a:ext cx="813816" cy="868680"/>
          </a:xfrm>
          <a:prstGeom prst="bentArrow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743991B1-8DB3-42E8-AB29-5265B6C20B1C}"/>
              </a:ext>
            </a:extLst>
          </p:cNvPr>
          <p:cNvSpPr txBox="1"/>
          <p:nvPr/>
        </p:nvSpPr>
        <p:spPr>
          <a:xfrm>
            <a:off x="8886263" y="5546580"/>
            <a:ext cx="1705791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b="1" strike="sngStrike" dirty="0">
                <a:solidFill>
                  <a:srgbClr val="FF0000"/>
                </a:solidFill>
              </a:rPr>
              <a:t>President Preliminary Response</a:t>
            </a:r>
          </a:p>
          <a:p>
            <a:r>
              <a:rPr lang="en-US" sz="1200" strike="sngStrike" dirty="0">
                <a:solidFill>
                  <a:srgbClr val="FF0000"/>
                </a:solidFill>
              </a:rPr>
              <a:t>within 15 days of receiving Final Hearing Committee Report </a:t>
            </a:r>
          </a:p>
        </p:txBody>
      </p:sp>
      <p:sp>
        <p:nvSpPr>
          <p:cNvPr id="51" name="Arrow: Right 50">
            <a:extLst>
              <a:ext uri="{FF2B5EF4-FFF2-40B4-BE49-F238E27FC236}">
                <a16:creationId xmlns:a16="http://schemas.microsoft.com/office/drawing/2014/main" id="{99FD50F1-893F-433D-841A-9FDBAF1F02E7}"/>
              </a:ext>
            </a:extLst>
          </p:cNvPr>
          <p:cNvSpPr/>
          <p:nvPr/>
        </p:nvSpPr>
        <p:spPr>
          <a:xfrm>
            <a:off x="8072846" y="5819680"/>
            <a:ext cx="586409" cy="584517"/>
          </a:xfrm>
          <a:prstGeom prst="rightArrow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5705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C37CF9-6BED-4A71-ABF4-FA72F426545B}"/>
              </a:ext>
            </a:extLst>
          </p:cNvPr>
          <p:cNvSpPr txBox="1">
            <a:spLocks/>
          </p:cNvSpPr>
          <p:nvPr/>
        </p:nvSpPr>
        <p:spPr>
          <a:xfrm>
            <a:off x="2191775" y="297028"/>
            <a:ext cx="9144000" cy="584517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/>
              <a:t>Dismissal for Cause Tenured Faculty Process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92F04A6-CD47-4D22-896A-E2107097F50F}"/>
              </a:ext>
            </a:extLst>
          </p:cNvPr>
          <p:cNvSpPr txBox="1"/>
          <p:nvPr/>
        </p:nvSpPr>
        <p:spPr>
          <a:xfrm>
            <a:off x="4141789" y="1190517"/>
            <a:ext cx="2534316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b="1" strike="sngStrike" dirty="0">
                <a:solidFill>
                  <a:srgbClr val="FF0000"/>
                </a:solidFill>
              </a:rPr>
              <a:t>Provost, the Parties and Hearing Committee Responses to Preliminary Report</a:t>
            </a:r>
          </a:p>
          <a:p>
            <a:r>
              <a:rPr lang="en-US" sz="1200" strike="sngStrike" dirty="0">
                <a:solidFill>
                  <a:srgbClr val="FF0000"/>
                </a:solidFill>
              </a:rPr>
              <a:t>Within 15 days of the President’s Preliminary Report </a:t>
            </a:r>
          </a:p>
        </p:txBody>
      </p:sp>
      <p:sp>
        <p:nvSpPr>
          <p:cNvPr id="5" name="Arrow: Right 4">
            <a:extLst>
              <a:ext uri="{FF2B5EF4-FFF2-40B4-BE49-F238E27FC236}">
                <a16:creationId xmlns:a16="http://schemas.microsoft.com/office/drawing/2014/main" id="{D7574E40-E53C-44AA-B338-B29C6AC123C6}"/>
              </a:ext>
            </a:extLst>
          </p:cNvPr>
          <p:cNvSpPr/>
          <p:nvPr/>
        </p:nvSpPr>
        <p:spPr>
          <a:xfrm rot="5400000">
            <a:off x="5115742" y="2316170"/>
            <a:ext cx="586409" cy="584517"/>
          </a:xfrm>
          <a:prstGeom prst="rightArrow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B7B88EE-2186-403A-8FF7-9382C8EDD292}"/>
              </a:ext>
            </a:extLst>
          </p:cNvPr>
          <p:cNvSpPr txBox="1"/>
          <p:nvPr/>
        </p:nvSpPr>
        <p:spPr>
          <a:xfrm>
            <a:off x="4141789" y="2962955"/>
            <a:ext cx="2534316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b="1" dirty="0"/>
              <a:t>President Final Report</a:t>
            </a:r>
          </a:p>
          <a:p>
            <a:r>
              <a:rPr lang="en-US" sz="1200" dirty="0"/>
              <a:t>Within 15 days after receiving the written responses to the preliminary response</a:t>
            </a:r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CF3A6B61-2900-40F3-B4B6-797F110B87DB}"/>
              </a:ext>
            </a:extLst>
          </p:cNvPr>
          <p:cNvSpPr/>
          <p:nvPr/>
        </p:nvSpPr>
        <p:spPr>
          <a:xfrm rot="5400000">
            <a:off x="5115740" y="5068052"/>
            <a:ext cx="586409" cy="584517"/>
          </a:xfrm>
          <a:prstGeom prst="rightArrow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3A66293-5BA9-4519-80AF-B0DE3B182DA4}"/>
              </a:ext>
            </a:extLst>
          </p:cNvPr>
          <p:cNvSpPr txBox="1"/>
          <p:nvPr/>
        </p:nvSpPr>
        <p:spPr>
          <a:xfrm>
            <a:off x="4141789" y="4498729"/>
            <a:ext cx="2534316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b="1" dirty="0"/>
              <a:t>President submits decision and materials to Board of Trustees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68322AD-3C28-4D38-BDB3-7C2D3681A5D2}"/>
              </a:ext>
            </a:extLst>
          </p:cNvPr>
          <p:cNvSpPr txBox="1"/>
          <p:nvPr/>
        </p:nvSpPr>
        <p:spPr>
          <a:xfrm>
            <a:off x="4141789" y="5686943"/>
            <a:ext cx="2919271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b="1" dirty="0"/>
              <a:t>Board of Trustees Decision</a:t>
            </a:r>
            <a:endParaRPr lang="en-US" sz="1200" dirty="0"/>
          </a:p>
          <a:p>
            <a:pPr marL="228600" indent="-228600">
              <a:buAutoNum type="arabicParenR"/>
            </a:pPr>
            <a:r>
              <a:rPr lang="en-US" sz="1200" dirty="0"/>
              <a:t>Dismiss the faculty member for cause</a:t>
            </a:r>
          </a:p>
          <a:p>
            <a:pPr marL="228600" indent="-228600">
              <a:buAutoNum type="arabicParenR"/>
            </a:pPr>
            <a:r>
              <a:rPr lang="en-US" sz="1200" dirty="0"/>
              <a:t>Impose discipline other than dismissal</a:t>
            </a:r>
          </a:p>
          <a:p>
            <a:pPr marL="228600" indent="-228600">
              <a:buAutoNum type="arabicParenR"/>
            </a:pPr>
            <a:r>
              <a:rPr lang="en-US" sz="1200" dirty="0"/>
              <a:t>Determine that cause has not been established and close the matter </a:t>
            </a:r>
          </a:p>
        </p:txBody>
      </p:sp>
      <p:sp>
        <p:nvSpPr>
          <p:cNvPr id="12" name="Arrow: Right 11">
            <a:extLst>
              <a:ext uri="{FF2B5EF4-FFF2-40B4-BE49-F238E27FC236}">
                <a16:creationId xmlns:a16="http://schemas.microsoft.com/office/drawing/2014/main" id="{8FD225C4-41C1-40BB-865B-BA3972895A13}"/>
              </a:ext>
            </a:extLst>
          </p:cNvPr>
          <p:cNvSpPr/>
          <p:nvPr/>
        </p:nvSpPr>
        <p:spPr>
          <a:xfrm rot="5400000">
            <a:off x="5129580" y="3878436"/>
            <a:ext cx="558730" cy="584517"/>
          </a:xfrm>
          <a:prstGeom prst="rightArrow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Arrow: Right 14">
            <a:extLst>
              <a:ext uri="{FF2B5EF4-FFF2-40B4-BE49-F238E27FC236}">
                <a16:creationId xmlns:a16="http://schemas.microsoft.com/office/drawing/2014/main" id="{ED61F696-5F8D-4E27-BDC7-B862811E3FA5}"/>
              </a:ext>
            </a:extLst>
          </p:cNvPr>
          <p:cNvSpPr/>
          <p:nvPr/>
        </p:nvSpPr>
        <p:spPr>
          <a:xfrm>
            <a:off x="3275614" y="1476970"/>
            <a:ext cx="586409" cy="584517"/>
          </a:xfrm>
          <a:prstGeom prst="rightArrow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3901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419</TotalTime>
  <Words>373</Words>
  <Application>Microsoft Office PowerPoint</Application>
  <PresentationFormat>Widescreen</PresentationFormat>
  <Paragraphs>48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Dismissal for Cause Tenured Faculty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Dismissal for Cause Tenured Faculty</dc:title>
  <dc:creator>Sortman, Melissa</dc:creator>
  <cp:lastModifiedBy>Sortman, Melissa</cp:lastModifiedBy>
  <cp:revision>21</cp:revision>
  <cp:lastPrinted>2021-10-27T19:29:59Z</cp:lastPrinted>
  <dcterms:created xsi:type="dcterms:W3CDTF">2021-09-28T18:44:09Z</dcterms:created>
  <dcterms:modified xsi:type="dcterms:W3CDTF">2021-10-30T15:43:04Z</dcterms:modified>
</cp:coreProperties>
</file>